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Loss of business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Have to hire a replacement which will take time and money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Loss of relationships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E566D230-5955-4A40-97B8-7ADB990F56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Have to train the new person and get them up to speed.</a:t>
          </a:r>
        </a:p>
      </dgm:t>
    </dgm:pt>
    <dgm:pt modelId="{431C79A3-E4C8-49BC-AEE2-532F8EB24BC0}" type="parTrans" cxnId="{00E4E0DE-0D31-4EE7-AB0C-44B3A61E508B}">
      <dgm:prSet/>
      <dgm:spPr/>
      <dgm:t>
        <a:bodyPr/>
        <a:lstStyle/>
        <a:p>
          <a:endParaRPr lang="en-US"/>
        </a:p>
      </dgm:t>
    </dgm:pt>
    <dgm:pt modelId="{1E4D5DC0-EDFA-4C32-A994-B72D2F3070B8}" type="sibTrans" cxnId="{00E4E0DE-0D31-4EE7-AB0C-44B3A61E508B}">
      <dgm:prSet/>
      <dgm:spPr/>
      <dgm:t>
        <a:bodyPr/>
        <a:lstStyle/>
        <a:p>
          <a:endParaRPr lang="en-US"/>
        </a:p>
      </dgm:t>
    </dgm:pt>
    <dgm:pt modelId="{AF6639C6-2175-4466-BB15-FFAC841752D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49938374-D3AC-4037-A465-726050E58864}" type="parTrans" cxnId="{C1C137DF-EDBF-42D0-BECB-02E53599ED92}">
      <dgm:prSet/>
      <dgm:spPr/>
      <dgm:t>
        <a:bodyPr/>
        <a:lstStyle/>
        <a:p>
          <a:endParaRPr lang="en-US"/>
        </a:p>
      </dgm:t>
    </dgm:pt>
    <dgm:pt modelId="{7B3B5429-4FBF-43DE-A2A8-0803E59D858B}" type="sibTrans" cxnId="{C1C137DF-EDBF-42D0-BECB-02E53599ED92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8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8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8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8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8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8">
        <dgm:presLayoutVars/>
      </dgm:prSet>
      <dgm:spPr/>
    </dgm:pt>
    <dgm:pt modelId="{FF6F1B7F-3F94-4897-B996-4FBECC649710}" type="pres">
      <dgm:prSet presAssocID="{A432C086-9156-4D32-A06E-6E237CC66D92}" presName="sibTrans" presStyleCnt="0"/>
      <dgm:spPr/>
    </dgm:pt>
    <dgm:pt modelId="{42FFC518-4A84-4F42-941A-C20B6C6CFF25}" type="pres">
      <dgm:prSet presAssocID="{E566D230-5955-4A40-97B8-7ADB990F56A1}" presName="compNode" presStyleCnt="0"/>
      <dgm:spPr/>
    </dgm:pt>
    <dgm:pt modelId="{F7EFEB52-6EC1-4EE5-AF49-A8A57B91C0ED}" type="pres">
      <dgm:prSet presAssocID="{E566D230-5955-4A40-97B8-7ADB990F56A1}" presName="iconRect" presStyleLbl="node1" presStyleIdx="3" presStyleCnt="4" custLinFactNeighborX="1588" custLinFactNeighborY="5877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 with solid fill"/>
        </a:ext>
      </dgm:extLst>
    </dgm:pt>
    <dgm:pt modelId="{BD7DF2F9-3BB4-488F-B516-6CF5C35E209E}" type="pres">
      <dgm:prSet presAssocID="{E566D230-5955-4A40-97B8-7ADB990F56A1}" presName="iconSpace" presStyleCnt="0"/>
      <dgm:spPr/>
    </dgm:pt>
    <dgm:pt modelId="{C28FF3A4-373E-424B-8CB0-C5CDB32DFA4E}" type="pres">
      <dgm:prSet presAssocID="{E566D230-5955-4A40-97B8-7ADB990F56A1}" presName="parTx" presStyleLbl="revTx" presStyleIdx="6" presStyleCnt="8" custLinFactNeighborX="-3892" custLinFactNeighborY="68052">
        <dgm:presLayoutVars>
          <dgm:chMax val="0"/>
          <dgm:chPref val="0"/>
        </dgm:presLayoutVars>
      </dgm:prSet>
      <dgm:spPr/>
    </dgm:pt>
    <dgm:pt modelId="{E45E2EC6-3FF7-4D71-9C1C-445F3137C42C}" type="pres">
      <dgm:prSet presAssocID="{E566D230-5955-4A40-97B8-7ADB990F56A1}" presName="txSpace" presStyleCnt="0"/>
      <dgm:spPr/>
    </dgm:pt>
    <dgm:pt modelId="{EC64A12E-1B0E-4D22-BFCD-F09291ED5AA1}" type="pres">
      <dgm:prSet presAssocID="{E566D230-5955-4A40-97B8-7ADB990F56A1}" presName="desTx" presStyleLbl="revTx" presStyleIdx="7" presStyleCnt="8" custScaleY="1219044" custLinFactNeighborX="351" custLinFactNeighborY="55881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24287938-69B5-40CB-A635-CE2C3944A9BC}" type="presOf" srcId="{AF6639C6-2175-4466-BB15-FFAC841752D6}" destId="{EC64A12E-1B0E-4D22-BFCD-F09291ED5AA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DF17CA7C-A6DA-485F-B6FD-C06F2579BE80}" type="presOf" srcId="{E566D230-5955-4A40-97B8-7ADB990F56A1}" destId="{C28FF3A4-373E-424B-8CB0-C5CDB32DFA4E}" srcOrd="0" destOrd="0" presId="urn:microsoft.com/office/officeart/2018/5/layout/CenteredIconLabelDescriptionList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0E4E0DE-0D31-4EE7-AB0C-44B3A61E508B}" srcId="{E817CCF5-DA3F-4E5F-BE7C-D8111B2BFEBA}" destId="{E566D230-5955-4A40-97B8-7ADB990F56A1}" srcOrd="3" destOrd="0" parTransId="{431C79A3-E4C8-49BC-AEE2-532F8EB24BC0}" sibTransId="{1E4D5DC0-EDFA-4C32-A994-B72D2F3070B8}"/>
    <dgm:cxn modelId="{C1C137DF-EDBF-42D0-BECB-02E53599ED92}" srcId="{E566D230-5955-4A40-97B8-7ADB990F56A1}" destId="{AF6639C6-2175-4466-BB15-FFAC841752D6}" srcOrd="0" destOrd="0" parTransId="{49938374-D3AC-4037-A465-726050E58864}" sibTransId="{7B3B5429-4FBF-43DE-A2A8-0803E59D858B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  <dgm:cxn modelId="{4E049F6A-FF5C-482F-8188-7F8D82FAA038}" type="presParOf" srcId="{071926C8-9E08-4BE0-A1E4-133B16FF713E}" destId="{FF6F1B7F-3F94-4897-B996-4FBECC649710}" srcOrd="5" destOrd="0" presId="urn:microsoft.com/office/officeart/2018/5/layout/CenteredIconLabelDescriptionList"/>
    <dgm:cxn modelId="{D4FF8D4C-7009-4B21-A51C-39A0639A3F91}" type="presParOf" srcId="{071926C8-9E08-4BE0-A1E4-133B16FF713E}" destId="{42FFC518-4A84-4F42-941A-C20B6C6CFF25}" srcOrd="6" destOrd="0" presId="urn:microsoft.com/office/officeart/2018/5/layout/CenteredIconLabelDescriptionList"/>
    <dgm:cxn modelId="{DAD9867A-AA28-4CD2-AC3D-1BBAF0CEF95A}" type="presParOf" srcId="{42FFC518-4A84-4F42-941A-C20B6C6CFF25}" destId="{F7EFEB52-6EC1-4EE5-AF49-A8A57B91C0ED}" srcOrd="0" destOrd="0" presId="urn:microsoft.com/office/officeart/2018/5/layout/CenteredIconLabelDescriptionList"/>
    <dgm:cxn modelId="{6D53BDE9-6CA4-4B07-9FC6-2564549F9463}" type="presParOf" srcId="{42FFC518-4A84-4F42-941A-C20B6C6CFF25}" destId="{BD7DF2F9-3BB4-488F-B516-6CF5C35E209E}" srcOrd="1" destOrd="0" presId="urn:microsoft.com/office/officeart/2018/5/layout/CenteredIconLabelDescriptionList"/>
    <dgm:cxn modelId="{8DF08FA1-0235-48C1-9543-94580EB38AA8}" type="presParOf" srcId="{42FFC518-4A84-4F42-941A-C20B6C6CFF25}" destId="{C28FF3A4-373E-424B-8CB0-C5CDB32DFA4E}" srcOrd="2" destOrd="0" presId="urn:microsoft.com/office/officeart/2018/5/layout/CenteredIconLabelDescriptionList"/>
    <dgm:cxn modelId="{1EECB680-EEB7-4F8F-A8C1-C3E5F01EAE51}" type="presParOf" srcId="{42FFC518-4A84-4F42-941A-C20B6C6CFF25}" destId="{E45E2EC6-3FF7-4D71-9C1C-445F3137C42C}" srcOrd="3" destOrd="0" presId="urn:microsoft.com/office/officeart/2018/5/layout/CenteredIconLabelDescriptionList"/>
    <dgm:cxn modelId="{6FCDE4D8-25E4-4BEA-B1C0-FC242A239BE4}" type="presParOf" srcId="{42FFC518-4A84-4F42-941A-C20B6C6CFF25}" destId="{EC64A12E-1B0E-4D22-BFCD-F09291ED5AA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750949" y="1021556"/>
          <a:ext cx="799515" cy="799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8541" y="1892951"/>
          <a:ext cx="2284329" cy="65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Loss of business</a:t>
          </a:r>
        </a:p>
      </dsp:txBody>
      <dsp:txXfrm>
        <a:off x="8541" y="1892951"/>
        <a:ext cx="2284329" cy="653175"/>
      </dsp:txXfrm>
    </dsp:sp>
    <dsp:sp modelId="{DD091D0A-5A25-4241-91F3-18D32B0BDD4F}">
      <dsp:nvSpPr>
        <dsp:cNvPr id="0" name=""/>
        <dsp:cNvSpPr/>
      </dsp:nvSpPr>
      <dsp:spPr>
        <a:xfrm>
          <a:off x="8541" y="2579560"/>
          <a:ext cx="2284329" cy="11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823F6-AC1A-46E3-9D99-A319DF497539}">
      <dsp:nvSpPr>
        <dsp:cNvPr id="0" name=""/>
        <dsp:cNvSpPr/>
      </dsp:nvSpPr>
      <dsp:spPr>
        <a:xfrm>
          <a:off x="3435036" y="1021556"/>
          <a:ext cx="799515" cy="799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2692629" y="1892951"/>
          <a:ext cx="2284329" cy="65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Have to hire a replacement which will take time and money</a:t>
          </a:r>
        </a:p>
      </dsp:txBody>
      <dsp:txXfrm>
        <a:off x="2692629" y="1892951"/>
        <a:ext cx="2284329" cy="653175"/>
      </dsp:txXfrm>
    </dsp:sp>
    <dsp:sp modelId="{7CD40649-A74C-4AD8-B9D0-2573A1955C91}">
      <dsp:nvSpPr>
        <dsp:cNvPr id="0" name=""/>
        <dsp:cNvSpPr/>
      </dsp:nvSpPr>
      <dsp:spPr>
        <a:xfrm>
          <a:off x="2692629" y="2579560"/>
          <a:ext cx="2284329" cy="11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3ABD2-C471-4A21-8AEF-3843C86919E1}">
      <dsp:nvSpPr>
        <dsp:cNvPr id="0" name=""/>
        <dsp:cNvSpPr/>
      </dsp:nvSpPr>
      <dsp:spPr>
        <a:xfrm>
          <a:off x="6119123" y="1021556"/>
          <a:ext cx="799515" cy="799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376716" y="1892951"/>
          <a:ext cx="2284329" cy="65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Loss of relationships</a:t>
          </a:r>
        </a:p>
      </dsp:txBody>
      <dsp:txXfrm>
        <a:off x="5376716" y="1892951"/>
        <a:ext cx="2284329" cy="653175"/>
      </dsp:txXfrm>
    </dsp:sp>
    <dsp:sp modelId="{6418EBED-F111-425B-8EE2-06B8B2297A68}">
      <dsp:nvSpPr>
        <dsp:cNvPr id="0" name=""/>
        <dsp:cNvSpPr/>
      </dsp:nvSpPr>
      <dsp:spPr>
        <a:xfrm>
          <a:off x="5376716" y="2579560"/>
          <a:ext cx="2284329" cy="11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FEB52-6EC1-4EE5-AF49-A8A57B91C0ED}">
      <dsp:nvSpPr>
        <dsp:cNvPr id="0" name=""/>
        <dsp:cNvSpPr/>
      </dsp:nvSpPr>
      <dsp:spPr>
        <a:xfrm>
          <a:off x="8815906" y="1173553"/>
          <a:ext cx="799515" cy="799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FF3A4-373E-424B-8CB0-C5CDB32DFA4E}">
      <dsp:nvSpPr>
        <dsp:cNvPr id="0" name=""/>
        <dsp:cNvSpPr/>
      </dsp:nvSpPr>
      <dsp:spPr>
        <a:xfrm>
          <a:off x="7971897" y="2019548"/>
          <a:ext cx="2284329" cy="65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Have to train the new person and get them up to speed.</a:t>
          </a:r>
        </a:p>
      </dsp:txBody>
      <dsp:txXfrm>
        <a:off x="7971897" y="2019548"/>
        <a:ext cx="2284329" cy="653175"/>
      </dsp:txXfrm>
    </dsp:sp>
    <dsp:sp modelId="{EC64A12E-1B0E-4D22-BFCD-F09291ED5AA1}">
      <dsp:nvSpPr>
        <dsp:cNvPr id="0" name=""/>
        <dsp:cNvSpPr/>
      </dsp:nvSpPr>
      <dsp:spPr>
        <a:xfrm>
          <a:off x="8068821" y="1689352"/>
          <a:ext cx="2284329" cy="1385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8068821" y="1689352"/>
        <a:ext cx="2284329" cy="138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40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3700" y="1841499"/>
            <a:ext cx="2609850" cy="1465769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Key Person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665" y="3590745"/>
            <a:ext cx="3100235" cy="1577677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Who makes the wheels on the bus go round and round? 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What happens if your key person dies?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71064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194298-C2D2-7DFE-7CC3-DEE11551AB13}"/>
              </a:ext>
            </a:extLst>
          </p:cNvPr>
          <p:cNvSpPr txBox="1"/>
          <p:nvPr/>
        </p:nvSpPr>
        <p:spPr>
          <a:xfrm>
            <a:off x="1892300" y="5791200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may want to do something to help the family of the deceased.</a:t>
            </a: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F705-5E35-9BD5-50F8-A656AF45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ALL takes Money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2BD8-C103-CBC1-ABF1-BB2227DF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1"/>
            <a:ext cx="10353762" cy="27495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Insure this person for 5-10 times their annual salary to give your business a little breathing room while the replacement is getting up to speed. </a:t>
            </a:r>
          </a:p>
        </p:txBody>
      </p:sp>
    </p:spTree>
    <p:extLst>
      <p:ext uri="{BB962C8B-B14F-4D97-AF65-F5344CB8AC3E}">
        <p14:creationId xmlns:p14="http://schemas.microsoft.com/office/powerpoint/2010/main" val="4049572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{FEF56B6B-0BAF-4C11-AE26-B571AE9DC844}tf11665031_win32</Template>
  <TotalTime>33</TotalTime>
  <Words>98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 Nova</vt:lpstr>
      <vt:lpstr>Arial Nova Light</vt:lpstr>
      <vt:lpstr>Wingdings 2</vt:lpstr>
      <vt:lpstr>SlateVTI</vt:lpstr>
      <vt:lpstr>Key Person </vt:lpstr>
      <vt:lpstr>What happens if your key person dies?</vt:lpstr>
      <vt:lpstr>This ALL takes Money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Person</dc:title>
  <dc:creator>Teresa Tanner</dc:creator>
  <cp:lastModifiedBy>Teresa Tanner</cp:lastModifiedBy>
  <cp:revision>2</cp:revision>
  <dcterms:created xsi:type="dcterms:W3CDTF">2023-03-02T21:27:07Z</dcterms:created>
  <dcterms:modified xsi:type="dcterms:W3CDTF">2023-03-02T22:01:01Z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