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781"/>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71" d="100"/>
          <a:sy n="71" d="100"/>
        </p:scale>
        <p:origin x="14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4/25/2023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4/25/2023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4/25/2023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4/25/2023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4/25/2023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4/25/2023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4/25/2023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4/25/2023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4/25/2023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4/25/2023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4/25/2023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2910927"/>
          </a:xfrm>
        </p:spPr>
        <p:txBody>
          <a:bodyPr>
            <a:normAutofit fontScale="90000"/>
          </a:bodyPr>
          <a:lstStyle/>
          <a:p>
            <a:r>
              <a:rPr lang="en-US" sz="8000" dirty="0"/>
              <a:t>KEY EXECUTIVE BENEFITS	</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11133" y="3429000"/>
            <a:ext cx="6269347" cy="1021498"/>
          </a:xfrm>
        </p:spPr>
        <p:txBody>
          <a:bodyPr>
            <a:normAutofit/>
          </a:bodyPr>
          <a:lstStyle/>
          <a:p>
            <a:r>
              <a:rPr lang="en-US" dirty="0">
                <a:solidFill>
                  <a:schemeClr val="tx1">
                    <a:lumMod val="85000"/>
                    <a:lumOff val="15000"/>
                  </a:schemeClr>
                </a:solidFill>
              </a:rPr>
              <a:t>Also known as Supplemental Executive Retirement Plans</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0A3830B-76C9-F4EB-FFAE-4E907D164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47353"/>
            <a:ext cx="4182276" cy="2096276"/>
          </a:xfrm>
          <a:prstGeom prst="rect">
            <a:avLst/>
          </a:prstGeom>
        </p:spPr>
      </p:pic>
      <p:pic>
        <p:nvPicPr>
          <p:cNvPr id="4" name="Picture 3">
            <a:extLst>
              <a:ext uri="{FF2B5EF4-FFF2-40B4-BE49-F238E27FC236}">
                <a16:creationId xmlns:a16="http://schemas.microsoft.com/office/drawing/2014/main" id="{5B82D043-7BC0-714E-4175-42994B33A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606111"/>
            <a:ext cx="5131293" cy="2144704"/>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Does your client worry about a Key Executive in their organization being lured away?</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47426" y="5225240"/>
            <a:ext cx="11715077" cy="873808"/>
          </a:xfrm>
        </p:spPr>
        <p:txBody>
          <a:bodyPr>
            <a:normAutofit/>
          </a:bodyPr>
          <a:lstStyle/>
          <a:p>
            <a:r>
              <a:rPr lang="en-US" dirty="0">
                <a:solidFill>
                  <a:srgbClr val="FFFFFF"/>
                </a:solidFill>
              </a:rPr>
              <a:t>- </a:t>
            </a:r>
            <a:r>
              <a:rPr lang="en-US" sz="2800" dirty="0">
                <a:solidFill>
                  <a:srgbClr val="FFFFFF"/>
                </a:solidFill>
              </a:rPr>
              <a:t>Create a selective benefit for your key executive</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5304" y="0"/>
            <a:ext cx="11080376" cy="4651120"/>
          </a:xfrm>
        </p:spPr>
        <p:txBody>
          <a:bodyPr anchor="ctr">
            <a:normAutofit/>
          </a:bodyPr>
          <a:lstStyle/>
          <a:p>
            <a:pPr lvl="0"/>
            <a:r>
              <a:rPr lang="en-US" sz="2400" i="1" dirty="0">
                <a:solidFill>
                  <a:srgbClr val="FFFFFF"/>
                </a:solidFill>
              </a:rPr>
              <a:t>The executive agrees that they will stay with the company for </a:t>
            </a:r>
            <a:r>
              <a:rPr lang="en-US" sz="2400" dirty="0">
                <a:solidFill>
                  <a:srgbClr val="FFFFFF"/>
                </a:solidFill>
              </a:rPr>
              <a:t>X number of years, usually to retirement age. At that  point the company begins the payout of extra retirement income, continuing for 10-15 years.</a:t>
            </a:r>
            <a:br>
              <a:rPr lang="en-US" sz="2400" dirty="0">
                <a:solidFill>
                  <a:srgbClr val="FFFFFF"/>
                </a:solidFill>
              </a:rPr>
            </a:br>
            <a:br>
              <a:rPr lang="en-US" sz="2400" dirty="0">
                <a:solidFill>
                  <a:srgbClr val="FFFFFF"/>
                </a:solidFill>
              </a:rPr>
            </a:br>
            <a:r>
              <a:rPr lang="en-US" sz="2400" dirty="0">
                <a:solidFill>
                  <a:srgbClr val="FFFFFF"/>
                </a:solidFill>
              </a:rPr>
              <a:t>The company puts a cash value life insurance policy on the executive, the cash value can be used to help with the payout and the net death benefit will reimburse the company for most of their outlay.</a:t>
            </a:r>
            <a:br>
              <a:rPr lang="en-US" sz="2400" dirty="0">
                <a:solidFill>
                  <a:srgbClr val="FFFFFF"/>
                </a:solidFill>
              </a:rPr>
            </a:br>
            <a:br>
              <a:rPr lang="en-US" sz="2400" dirty="0">
                <a:solidFill>
                  <a:srgbClr val="FFFFFF"/>
                </a:solidFill>
              </a:rPr>
            </a:br>
            <a:r>
              <a:rPr lang="en-US" sz="2400" dirty="0">
                <a:solidFill>
                  <a:srgbClr val="FFFFFF"/>
                </a:solidFill>
              </a:rPr>
              <a:t>Cash Value Life insurance  can be used for the payout and the recapture of expenses.</a:t>
            </a:r>
            <a:endParaRPr lang="en-US" sz="24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47426" y="5225240"/>
            <a:ext cx="11715077" cy="873808"/>
          </a:xfrm>
        </p:spPr>
        <p:txBody>
          <a:bodyPr>
            <a:normAutofit/>
          </a:bodyPr>
          <a:lstStyle/>
          <a:p>
            <a:r>
              <a:rPr lang="en-US" dirty="0">
                <a:solidFill>
                  <a:srgbClr val="FFFFFF"/>
                </a:solidFill>
              </a:rPr>
              <a:t>- </a:t>
            </a:r>
            <a:r>
              <a:rPr lang="en-US" sz="3200" dirty="0">
                <a:solidFill>
                  <a:srgbClr val="FFFFFF"/>
                </a:solidFill>
              </a:rPr>
              <a:t>Great for both the executive and the company. </a:t>
            </a:r>
          </a:p>
        </p:txBody>
      </p:sp>
    </p:spTree>
    <p:extLst>
      <p:ext uri="{BB962C8B-B14F-4D97-AF65-F5344CB8AC3E}">
        <p14:creationId xmlns:p14="http://schemas.microsoft.com/office/powerpoint/2010/main" val="187834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5304" y="0"/>
            <a:ext cx="11080376" cy="4651120"/>
          </a:xfrm>
        </p:spPr>
        <p:txBody>
          <a:bodyPr anchor="ctr">
            <a:normAutofit/>
          </a:bodyPr>
          <a:lstStyle/>
          <a:p>
            <a:pPr lvl="0"/>
            <a:r>
              <a:rPr lang="en-US" sz="2400" i="1" dirty="0">
                <a:solidFill>
                  <a:srgbClr val="FFFFFF"/>
                </a:solidFill>
              </a:rPr>
              <a:t>The company takes the supplemental cash from the policy cash values </a:t>
            </a:r>
            <a:r>
              <a:rPr lang="en-US" sz="2400" i="1">
                <a:solidFill>
                  <a:srgbClr val="FFFFFF"/>
                </a:solidFill>
              </a:rPr>
              <a:t>by loan, </a:t>
            </a:r>
            <a:r>
              <a:rPr lang="en-US" sz="2400" i="1" dirty="0">
                <a:solidFill>
                  <a:srgbClr val="FFFFFF"/>
                </a:solidFill>
              </a:rPr>
              <a:t>it is not taxable.</a:t>
            </a:r>
            <a:br>
              <a:rPr lang="en-US" sz="2400" i="1" dirty="0">
                <a:solidFill>
                  <a:srgbClr val="FFFFFF"/>
                </a:solidFill>
              </a:rPr>
            </a:br>
            <a:br>
              <a:rPr lang="en-US" sz="2400" i="1" dirty="0">
                <a:solidFill>
                  <a:srgbClr val="FFFFFF"/>
                </a:solidFill>
              </a:rPr>
            </a:br>
            <a:r>
              <a:rPr lang="en-US" sz="2400" i="1" dirty="0">
                <a:solidFill>
                  <a:srgbClr val="FFFFFF"/>
                </a:solidFill>
              </a:rPr>
              <a:t>When the Dollars are paid out to the executive it is tax deductible to the company.</a:t>
            </a:r>
            <a:br>
              <a:rPr lang="en-US" sz="2400" i="1" dirty="0">
                <a:solidFill>
                  <a:srgbClr val="FFFFFF"/>
                </a:solidFill>
              </a:rPr>
            </a:br>
            <a:br>
              <a:rPr lang="en-US" sz="2400" i="1" dirty="0">
                <a:solidFill>
                  <a:srgbClr val="FFFFFF"/>
                </a:solidFill>
              </a:rPr>
            </a:br>
            <a:br>
              <a:rPr lang="en-US" sz="2400" i="1" dirty="0">
                <a:solidFill>
                  <a:srgbClr val="FFFFFF"/>
                </a:solidFill>
              </a:rPr>
            </a:br>
            <a:br>
              <a:rPr lang="en-US" sz="2400" i="1" dirty="0">
                <a:solidFill>
                  <a:srgbClr val="FFFFFF"/>
                </a:solidFill>
              </a:rPr>
            </a:br>
            <a:br>
              <a:rPr lang="en-US" sz="2400" i="1" dirty="0">
                <a:solidFill>
                  <a:srgbClr val="FFFFFF"/>
                </a:solidFill>
              </a:rPr>
            </a:br>
            <a:br>
              <a:rPr lang="en-US" sz="2400" i="1" dirty="0">
                <a:solidFill>
                  <a:srgbClr val="FFFFFF"/>
                </a:solidFill>
              </a:rPr>
            </a:br>
            <a:endParaRPr lang="en-US" sz="24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47426" y="5225240"/>
            <a:ext cx="11715077" cy="873808"/>
          </a:xfrm>
        </p:spPr>
        <p:txBody>
          <a:bodyPr>
            <a:noAutofit/>
          </a:bodyPr>
          <a:lstStyle/>
          <a:p>
            <a:pPr algn="ctr"/>
            <a:r>
              <a:rPr lang="en-US" sz="6000" dirty="0">
                <a:solidFill>
                  <a:srgbClr val="C7C781"/>
                </a:solidFill>
              </a:rPr>
              <a:t>Golden handcuffs</a:t>
            </a:r>
          </a:p>
        </p:txBody>
      </p:sp>
      <p:pic>
        <p:nvPicPr>
          <p:cNvPr id="6" name="Picture 5">
            <a:extLst>
              <a:ext uri="{FF2B5EF4-FFF2-40B4-BE49-F238E27FC236}">
                <a16:creationId xmlns:a16="http://schemas.microsoft.com/office/drawing/2014/main" id="{F782AD59-678B-B524-4455-B19C41BB7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880" y="2239645"/>
            <a:ext cx="3190240" cy="2378710"/>
          </a:xfrm>
          <a:prstGeom prst="rect">
            <a:avLst/>
          </a:prstGeom>
        </p:spPr>
      </p:pic>
    </p:spTree>
    <p:extLst>
      <p:ext uri="{BB962C8B-B14F-4D97-AF65-F5344CB8AC3E}">
        <p14:creationId xmlns:p14="http://schemas.microsoft.com/office/powerpoint/2010/main" val="170038936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{4658EB26-4645-46D8-B0A7-64350529B388}tf56160789_win32</Template>
  <TotalTime>22</TotalTime>
  <Words>189</Words>
  <Application>Microsoft Office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Bookman Old Style</vt:lpstr>
      <vt:lpstr>Calibri</vt:lpstr>
      <vt:lpstr>Franklin Gothic Book</vt:lpstr>
      <vt:lpstr>1_RetrospectVTI</vt:lpstr>
      <vt:lpstr>KEY EXECUTIVE BENEFITS </vt:lpstr>
      <vt:lpstr>Does your client worry about a Key Executive in their organization being lured away?</vt:lpstr>
      <vt:lpstr>The executive agrees that they will stay with the company for X number of years, usually to retirement age. At that  point the company begins the payout of extra retirement income, continuing for 10-15 years.  The company puts a cash value life insurance policy on the executive, the cash value can be used to help with the payout and the net death benefit will reimburse the company for most of their outlay.  Cash Value Life insurance  can be used for the payout and the recapture of expenses.</vt:lpstr>
      <vt:lpstr>The company takes the supplemental cash from the policy cash values by loan, it is not taxable.  When the Dollars are paid out to the executive it is tax deductible to the company.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EXECUTIVE BENEFITS </dc:title>
  <dc:creator>Teresa Tanner</dc:creator>
  <cp:lastModifiedBy>Teresa Tanner</cp:lastModifiedBy>
  <cp:revision>2</cp:revision>
  <dcterms:created xsi:type="dcterms:W3CDTF">2023-04-25T17:03:57Z</dcterms:created>
  <dcterms:modified xsi:type="dcterms:W3CDTF">2023-04-25T20:01:00Z</dcterms:modified>
</cp:coreProperties>
</file>